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Open Sans SemiBold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OpenSa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OpenSansSemiBold-bold.fntdata"/><Relationship Id="rId15" Type="http://schemas.openxmlformats.org/officeDocument/2006/relationships/slide" Target="slides/slide10.xml"/><Relationship Id="rId37" Type="http://schemas.openxmlformats.org/officeDocument/2006/relationships/font" Target="fonts/OpenSans-regular.fntdata"/><Relationship Id="rId14" Type="http://schemas.openxmlformats.org/officeDocument/2006/relationships/slide" Target="slides/slide9.xml"/><Relationship Id="rId36" Type="http://schemas.openxmlformats.org/officeDocument/2006/relationships/font" Target="fonts/OpenSansSemiBold-boldItalic.fntdata"/><Relationship Id="rId17" Type="http://schemas.openxmlformats.org/officeDocument/2006/relationships/slide" Target="slides/slide12.xml"/><Relationship Id="rId39" Type="http://schemas.openxmlformats.org/officeDocument/2006/relationships/font" Target="fonts/OpenSans-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e96411363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e96411363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e96411363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ae96411363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03382184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03382184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03382184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b03382184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e96411363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e9641136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03382184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03382184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ae96411363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ae96411363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e96411363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e9641136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e96411363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e96411363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e9641136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ae9641136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862e751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862e751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b033821840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b033821840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b03382184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b03382184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033821840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033821840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03382184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03382184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e9641136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e9641136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033821840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b033821840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7aaaa61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7aaaa61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e96411363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e96411363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033821840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033821840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e9641136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e9641136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e96411363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e96411363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67" name="Google Shape;67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4891594"/>
            <a:ext cx="9144000" cy="25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36631" y="48035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95300" y="4340272"/>
            <a:ext cx="548704" cy="548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8" name="Google Shape;48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ytorch.org/docs/stable/torchvision/transforms.htm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www.mygreatlearning.com/blog/understanding-data-augmentation/" TargetMode="External"/><Relationship Id="rId5" Type="http://schemas.openxmlformats.org/officeDocument/2006/relationships/hyperlink" Target="https://medium.com/secure-and-private-ai-writing-challenge/data-augmentation-increases-accuracy-of-your-model-but-how-aa1913468722" TargetMode="External"/><Relationship Id="rId6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ytorch.org/tutorials/beginner/data_loading_tutorial.html" TargetMode="External"/><Relationship Id="rId4" Type="http://schemas.openxmlformats.org/officeDocument/2006/relationships/hyperlink" Target="https://pytorch.org/docs/stable/torchvision/transforms.html" TargetMode="External"/><Relationship Id="rId5" Type="http://schemas.openxmlformats.org/officeDocument/2006/relationships/hyperlink" Target="https://pytorch.org/tutorials/beginner/blitz/cifar10_tutorial.html#sphx-glr-beginner-blitz-cifar10-tutorial-py" TargetMode="External"/><Relationship Id="rId6" Type="http://schemas.openxmlformats.org/officeDocument/2006/relationships/hyperlink" Target="https://pytorch-lightning.readthedocs.i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olab.research.google.com/drive/1aPahG1BYfLM5bfxOuMeANXReyd1aEG0k" TargetMode="External"/><Relationship Id="rId4" Type="http://schemas.openxmlformats.org/officeDocument/2006/relationships/hyperlink" Target="https://drive.google.com/drive/u/1/folders/1_B65b9QA9k-uJgrDrgLEgzsiy40vVBHt" TargetMode="External"/><Relationship Id="rId5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DeepNeuron Training</a:t>
            </a:r>
            <a:endParaRPr/>
          </a:p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PyTorch</a:t>
            </a:r>
            <a:endParaRPr/>
          </a:p>
        </p:txBody>
      </p:sp>
      <p:pic>
        <p:nvPicPr>
          <p:cNvPr id="83" name="Google Shape;8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9600" y="3944050"/>
            <a:ext cx="815248" cy="1067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Yes, You Could’ve</a:t>
            </a:r>
            <a:endParaRPr/>
          </a:p>
        </p:txBody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dataset </a:t>
            </a:r>
            <a:r>
              <a:rPr lang="en-GB" sz="19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9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datasets</a:t>
            </a:r>
            <a:r>
              <a:rPr lang="en-GB" sz="19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9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ImageFolder(</a:t>
            </a:r>
            <a:r>
              <a:rPr i="1" lang="en-GB" sz="19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en-GB" sz="19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95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"."</a:t>
            </a:r>
            <a:r>
              <a:rPr lang="en-GB" sz="19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9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What if you needed to do something more complicated though?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Like handle new file types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265500" y="8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Transforms</a:t>
            </a:r>
            <a:endParaRPr/>
          </a:p>
        </p:txBody>
      </p:sp>
      <p:sp>
        <p:nvSpPr>
          <p:cNvPr id="168" name="Google Shape;168;p23"/>
          <p:cNvSpPr txBox="1"/>
          <p:nvPr>
            <p:ph idx="1" type="subTitle"/>
          </p:nvPr>
        </p:nvSpPr>
        <p:spPr>
          <a:xfrm>
            <a:off x="265500" y="1448400"/>
            <a:ext cx="40452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Sometimes we need to alter data: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Flip images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Rotate images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Random crops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Colour changes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Full list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Note: Transformations often, but not always </a:t>
            </a:r>
            <a:r>
              <a:rPr i="1" lang="en-GB" sz="1800"/>
              <a:t>augment</a:t>
            </a:r>
            <a:r>
              <a:rPr lang="en-GB" sz="1800"/>
              <a:t> (create more data)</a:t>
            </a:r>
            <a:endParaRPr sz="1800"/>
          </a:p>
        </p:txBody>
      </p:sp>
      <p:sp>
        <p:nvSpPr>
          <p:cNvPr id="169" name="Google Shape;169;p23"/>
          <p:cNvSpPr txBox="1"/>
          <p:nvPr>
            <p:ph idx="2" type="body"/>
          </p:nvPr>
        </p:nvSpPr>
        <p:spPr>
          <a:xfrm>
            <a:off x="4572000" y="724200"/>
            <a:ext cx="45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data_transform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transforms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Compose([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transforms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RandomSizedCrop(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224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ABB2BF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transforms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RandomHorizontalFlip()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ABB2BF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transforms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ToTensor()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ABB2BF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transforms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Normalize(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mean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0.485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0.456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0.406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0.229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0.224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0.225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 Transformations</a:t>
            </a:r>
            <a:endParaRPr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500" y="865400"/>
            <a:ext cx="2831800" cy="397330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7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https://www.mygreatlearning.com/blog/understanding-data-augmentation/</a:t>
            </a:r>
            <a:r>
              <a:rPr lang="en-GB" sz="7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GB" sz="7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https://medium.com/secure-and-private-ai-writing-challenge/data-augmentation-increases-accuracy-of-your-model-but-how-aa1913468722</a:t>
            </a:r>
            <a:endParaRPr sz="7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3025" y="1331275"/>
            <a:ext cx="4603900" cy="317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Breakout Time - 10 mins</a:t>
            </a:r>
            <a:endParaRPr/>
          </a:p>
        </p:txBody>
      </p:sp>
      <p:sp>
        <p:nvSpPr>
          <p:cNvPr id="183" name="Google Shape;183;p25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Things you might want to ask about: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What’s the difference between datasets and data loaders?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Where do we define each?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Why do we need transforms?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How do you know what transforms to use?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Which would be most useful?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What transforms do we always use?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Why do we need to normalise our data?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Steps</a:t>
            </a:r>
            <a:endParaRPr/>
          </a:p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One dataset at a time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One epoch at a time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One step at a time</a:t>
            </a:r>
            <a:endParaRPr/>
          </a:p>
        </p:txBody>
      </p:sp>
      <p:sp>
        <p:nvSpPr>
          <p:cNvPr id="190" name="Google Shape;190;p26"/>
          <p:cNvSpPr txBox="1"/>
          <p:nvPr>
            <p:ph idx="2" type="body"/>
          </p:nvPr>
        </p:nvSpPr>
        <p:spPr>
          <a:xfrm>
            <a:off x="4572000" y="724200"/>
            <a:ext cx="45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Decide on loss function and optimiser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For every step (training batch):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Predict output (normally label)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Compare prediction to actual answer (loss function)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Improve (back </a:t>
            </a:r>
            <a:r>
              <a:rPr lang="en-GB"/>
              <a:t>propagate</a:t>
            </a:r>
            <a:r>
              <a:rPr lang="en-GB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Show overall progress each epoch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https://morioh.com/p/1246b3e0a5cb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888" y="569913"/>
            <a:ext cx="7346224" cy="40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Decisions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11700" y="1001275"/>
            <a:ext cx="8520600" cy="3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Loss function and optimiser: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Loss function compares predic</a:t>
            </a:r>
            <a:r>
              <a:rPr lang="en-GB"/>
              <a:t>tion to actual truth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To gauge how good/bad a prediction 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Normally Mean Square Error for regression, Cross Entropy Loss for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Optimiser defines how to improve based of loss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Normally either Adam (fast) or SGD (accurate)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Metrics: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Provide interpretable measures of how well a model performs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Like accuracy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Step</a:t>
            </a:r>
            <a:endParaRPr/>
          </a:p>
        </p:txBody>
      </p:sp>
      <p:sp>
        <p:nvSpPr>
          <p:cNvPr id="208" name="Google Shape;208;p2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For each batch of data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/>
              <a:t>Loop through every epoch</a:t>
            </a:r>
            <a:endParaRPr/>
          </a:p>
        </p:txBody>
      </p:sp>
      <p:sp>
        <p:nvSpPr>
          <p:cNvPr id="209" name="Google Shape;209;p29"/>
          <p:cNvSpPr txBox="1"/>
          <p:nvPr>
            <p:ph idx="2" type="body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_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data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enumerate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(train_dataloader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C678D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ABB2BF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inputs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labels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data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676F7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# Zero the parameter gradients</a:t>
            </a:r>
            <a:endParaRPr sz="1050">
              <a:solidFill>
                <a:srgbClr val="676F7D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optimizer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zero_grad()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676F7D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# Forwards, backwards and optimize</a:t>
            </a:r>
            <a:endParaRPr sz="1050">
              <a:solidFill>
                <a:srgbClr val="676F7D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outputs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net(inputs)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loss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criterion(outputs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labels)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loss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backward()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optimizer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step()</a:t>
            </a:r>
            <a:endParaRPr sz="1050">
              <a:solidFill>
                <a:srgbClr val="E06C75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PyTorch Lightning</a:t>
            </a:r>
            <a:endParaRPr/>
          </a:p>
        </p:txBody>
      </p:sp>
      <p:sp>
        <p:nvSpPr>
          <p:cNvPr id="215" name="Google Shape;215;p30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don’t have to handle everything yourself</a:t>
            </a:r>
            <a:endParaRPr/>
          </a:p>
        </p:txBody>
      </p:sp>
      <p:sp>
        <p:nvSpPr>
          <p:cNvPr id="216" name="Google Shape;216;p30"/>
          <p:cNvSpPr txBox="1"/>
          <p:nvPr>
            <p:ph idx="2" type="body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SampleModule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pl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LightningModule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**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kargs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configure_optimizers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training_step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batch_idx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validation_step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batch_idx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trainer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pl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Trainer()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trainer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fit(SampleModule())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Modified Examples</a:t>
            </a:r>
            <a:endParaRPr/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988475" y="128622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 at official PyTorch and PyTorch Lightning docs for further info: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https://pytorch.org/tutorials/beginner/data_loading_tutorial.html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https://pytorch.org/docs/stable/torchvision/transforms.html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https://pytorch.org/tutorials/beginner/blitz/cifar10_tutorial.html#sphx-glr-beginner-blitz-cifar10-tutorial-py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https://pytorch-lightning.readthedocs.io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Buddy CHAT!!!</a:t>
            </a:r>
            <a:endParaRPr/>
          </a:p>
        </p:txBody>
      </p: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10 minutes to get to know others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Feel free to ask any questions to your buddy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/>
              <a:t>Note: </a:t>
            </a:r>
            <a:r>
              <a:rPr i="1" lang="en-GB" sz="1700"/>
              <a:t>We had to make a few buddy changes. Please contact me about any missing buddies or concerns</a:t>
            </a:r>
            <a:endParaRPr i="1"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https://medium.com/@erwinalberto/automate-your-documentation-with-your-ci-cd-pipeline-documentation-as-code-f921acbc5184</a:t>
            </a:r>
            <a:endParaRPr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550" y="464225"/>
            <a:ext cx="5798900" cy="42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Practical Tasks</a:t>
            </a:r>
            <a:endParaRPr/>
          </a:p>
        </p:txBody>
      </p:sp>
      <p:sp>
        <p:nvSpPr>
          <p:cNvPr id="234" name="Google Shape;234;p33"/>
          <p:cNvSpPr txBox="1"/>
          <p:nvPr>
            <p:ph idx="1" type="body"/>
          </p:nvPr>
        </p:nvSpPr>
        <p:spPr>
          <a:xfrm>
            <a:off x="311700" y="1001275"/>
            <a:ext cx="8520600" cy="16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 through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PyTorch Lightning notebook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Try to convert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classical PyTorch code</a:t>
            </a:r>
            <a:r>
              <a:rPr lang="en-GB"/>
              <a:t> to Lightning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Work with your buddy!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If you can’t complete in time that’s fine (it’s difficult stuff)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We’re running a helpdesk soon (details will be released on Slack)</a:t>
            </a:r>
            <a:endParaRPr/>
          </a:p>
        </p:txBody>
      </p:sp>
      <p:pic>
        <p:nvPicPr>
          <p:cNvPr id="235" name="Google Shape;23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0612" y="2671375"/>
            <a:ext cx="2702775" cy="202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https://www.olioapps.com/blog/legacy-code/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https://fi.pinterest.com/pin/383228249541656993/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2" name="Google Shape;2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1388" y="308025"/>
            <a:ext cx="4841235" cy="452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listening!</a:t>
            </a:r>
            <a:endParaRPr/>
          </a:p>
        </p:txBody>
      </p:sp>
      <p:sp>
        <p:nvSpPr>
          <p:cNvPr id="248" name="Google Shape;248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use </a:t>
            </a:r>
            <a:r>
              <a:rPr lang="en-GB"/>
              <a:t>PyTorch?</a:t>
            </a:r>
            <a:endParaRPr/>
          </a:p>
        </p:txBody>
      </p:sp>
      <p:sp>
        <p:nvSpPr>
          <p:cNvPr id="95" name="Google Shape;95;p15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PyTorch provides the </a:t>
            </a:r>
            <a:r>
              <a:rPr lang="en-GB" sz="1400"/>
              <a:t>fundamental</a:t>
            </a:r>
            <a:r>
              <a:rPr lang="en-GB" sz="1400"/>
              <a:t> building blocks for NN’s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Just enough to get you going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You get to choose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Exactly how your dataset is used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Your model architecture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What layers are trained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Used widely by researchers around the world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Higher level libraries like PyTorch-Lightning are built </a:t>
            </a:r>
            <a:r>
              <a:rPr lang="en-GB" sz="1400"/>
              <a:t>on top</a:t>
            </a:r>
            <a:r>
              <a:rPr lang="en-GB" sz="1400"/>
              <a:t> of it</a:t>
            </a:r>
            <a:endParaRPr sz="1400"/>
          </a:p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536631" y="48035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2450" y="1001275"/>
            <a:ext cx="1273075" cy="127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488" y="3191400"/>
            <a:ext cx="342899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625" y="603375"/>
            <a:ext cx="3936751" cy="3936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https://towardsdatascience.com/how-pytorch-lets-you-build-and-experiment-with-a-neural-net-de079b25a3e0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Ingredients</a:t>
            </a:r>
            <a:endParaRPr/>
          </a:p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536631" y="48035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11" name="Google Shape;111;p17"/>
          <p:cNvGrpSpPr/>
          <p:nvPr/>
        </p:nvGrpSpPr>
        <p:grpSpPr>
          <a:xfrm>
            <a:off x="455536" y="1258050"/>
            <a:ext cx="2726286" cy="2547000"/>
            <a:chOff x="1293736" y="1258050"/>
            <a:chExt cx="2726286" cy="2547000"/>
          </a:xfrm>
        </p:grpSpPr>
        <p:sp>
          <p:nvSpPr>
            <p:cNvPr id="112" name="Google Shape;112;p17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7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Dataset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7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Training and validation set, augmentation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17"/>
          <p:cNvGrpSpPr/>
          <p:nvPr/>
        </p:nvGrpSpPr>
        <p:grpSpPr>
          <a:xfrm>
            <a:off x="2365758" y="1258050"/>
            <a:ext cx="2726286" cy="2547000"/>
            <a:chOff x="3203958" y="1258050"/>
            <a:chExt cx="2726286" cy="2547000"/>
          </a:xfrm>
        </p:grpSpPr>
        <p:sp>
          <p:nvSpPr>
            <p:cNvPr id="117" name="Google Shape;117;p17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7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Model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17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Architecture, transfer learning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4285777" y="1258050"/>
            <a:ext cx="2726286" cy="2547000"/>
            <a:chOff x="5123977" y="1258050"/>
            <a:chExt cx="2726286" cy="2547000"/>
          </a:xfrm>
        </p:grpSpPr>
        <p:sp>
          <p:nvSpPr>
            <p:cNvPr id="122" name="Google Shape;122;p17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7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Training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7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Epochs, losses, overfitting, learning rate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17"/>
          <p:cNvGrpSpPr/>
          <p:nvPr/>
        </p:nvGrpSpPr>
        <p:grpSpPr>
          <a:xfrm>
            <a:off x="6038377" y="1258050"/>
            <a:ext cx="2726286" cy="2547000"/>
            <a:chOff x="5123977" y="1258050"/>
            <a:chExt cx="2726286" cy="2547000"/>
          </a:xfrm>
        </p:grpSpPr>
        <p:sp>
          <p:nvSpPr>
            <p:cNvPr id="127" name="Google Shape;127;p17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7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Evaluation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7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Metrics, loss investigation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Usable Projects</a:t>
            </a:r>
            <a:endParaRPr/>
          </a:p>
        </p:txBody>
      </p:sp>
      <p:sp>
        <p:nvSpPr>
          <p:cNvPr id="136" name="Google Shape;136;p18"/>
          <p:cNvSpPr txBox="1"/>
          <p:nvPr>
            <p:ph idx="1" type="body"/>
          </p:nvPr>
        </p:nvSpPr>
        <p:spPr>
          <a:xfrm>
            <a:off x="311700" y="10012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Create your d</a:t>
            </a:r>
            <a:r>
              <a:rPr lang="en-GB"/>
              <a:t>atasets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Split into training and validation subsections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Decide on the learning rate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With or without a scheduler (dynamically modified the learning rate)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Write the training loop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Gradient descent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Evaluate, </a:t>
            </a:r>
            <a:r>
              <a:rPr lang="en-GB"/>
              <a:t>rinse</a:t>
            </a:r>
            <a:r>
              <a:rPr lang="en-GB"/>
              <a:t> and repeat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Use metrics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824" y="0"/>
            <a:ext cx="6416825" cy="490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/>
        </p:nvSpPr>
        <p:spPr>
          <a:xfrm>
            <a:off x="0" y="4832250"/>
            <a:ext cx="9144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Source: </a:t>
            </a:r>
            <a:r>
              <a:rPr lang="en-GB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https://blog.paperspace.com/building-computer-vision-datasets/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</a:t>
            </a:r>
            <a:endParaRPr/>
          </a:p>
        </p:txBody>
      </p:sp>
      <p:sp>
        <p:nvSpPr>
          <p:cNvPr id="148" name="Google Shape;148;p20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Default doesn’t always cut it</a:t>
            </a:r>
            <a:endParaRPr/>
          </a:p>
        </p:txBody>
      </p:sp>
      <p:sp>
        <p:nvSpPr>
          <p:cNvPr id="149" name="Google Shape;149;p20"/>
          <p:cNvSpPr txBox="1"/>
          <p:nvPr>
            <p:ph idx="2" type="body"/>
          </p:nvPr>
        </p:nvSpPr>
        <p:spPr>
          <a:xfrm>
            <a:off x="4572000" y="724200"/>
            <a:ext cx="45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image_paths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image_paths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image_paths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__len__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image_paths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6B6C2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98C379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__getitem__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indices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torch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is_tensor(indices)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ABB2BF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indices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indices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tolist()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image_path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image_paths[indices]</a:t>
            </a:r>
            <a:endParaRPr sz="10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050">
                <a:solidFill>
                  <a:srgbClr val="E06C75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io</a:t>
            </a:r>
            <a:r>
              <a:rPr lang="en-GB" sz="1050">
                <a:solidFill>
                  <a:srgbClr val="ABB2B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imread(image_path)</a:t>
            </a:r>
            <a:endParaRPr sz="1050">
              <a:solidFill>
                <a:srgbClr val="56B6C2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207300" y="4002675"/>
            <a:ext cx="41034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Data loader uses this to pull everything out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dundre methods</a:t>
            </a:r>
            <a:endParaRPr/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311700" y="1001275"/>
            <a:ext cx="8520600" cy="3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__i</a:t>
            </a:r>
            <a:r>
              <a:rPr b="1" lang="en-GB"/>
              <a:t>nit__: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Define any necessary variables (i.e. as self)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Runs first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__len__: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Provides the number of data points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__getitem__: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Returns items at specified indices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